
<file path=[Content_Types].xml><?xml version="1.0" encoding="utf-8"?>
<Types xmlns="http://schemas.openxmlformats.org/package/2006/content-types">
  <Default Extension="docx" ContentType="application/vnd.openxmlformats-officedocument.wordprocessingml.documen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6" r:id="rId1"/>
  </p:sldMasterIdLst>
  <p:handoutMasterIdLst>
    <p:handoutMasterId r:id="rId16"/>
  </p:handoutMasterIdLst>
  <p:sldIdLst>
    <p:sldId id="265" r:id="rId2"/>
    <p:sldId id="258" r:id="rId3"/>
    <p:sldId id="274" r:id="rId4"/>
    <p:sldId id="262" r:id="rId5"/>
    <p:sldId id="263" r:id="rId6"/>
    <p:sldId id="259" r:id="rId7"/>
    <p:sldId id="260" r:id="rId8"/>
    <p:sldId id="264" r:id="rId9"/>
    <p:sldId id="261" r:id="rId10"/>
    <p:sldId id="266" r:id="rId11"/>
    <p:sldId id="267" r:id="rId12"/>
    <p:sldId id="268" r:id="rId13"/>
    <p:sldId id="281" r:id="rId14"/>
    <p:sldId id="280" r:id="rId15"/>
  </p:sldIdLst>
  <p:sldSz cx="9144000" cy="6858000" type="screen4x3"/>
  <p:notesSz cx="6797675" cy="9928225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DF47B84-D3B0-4C6A-8A01-E520A47BB7F7}" type="datetimeFigureOut">
              <a:rPr lang="pl-PL" smtClean="0"/>
              <a:t>25.03.2025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9BF33D1-4A04-4C50-8497-8A434F10AFDD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245867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96078B3-E534-9801-E56C-9014D8EA8CE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E2A17528-5C14-5264-1886-8CC7AFF4AB9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1BBD16A2-B2D8-DBCB-226F-5DE4AE957EF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FB7611F-C600-E436-1D2D-A6762F58BCD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0E9C645A-9F28-7CA3-3DD1-F6819C4AEB7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8214848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3EAB5E0-A3E2-B08E-18EC-F7A6B70B7CA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6A09C3B1-5618-C4DD-3EB8-2C41BD3BFEA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BA77B350-387C-E09E-1559-CB8E59D5BC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FB09C192-FFF0-B611-71A3-1D4CDF0BFE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20824F2-2986-CFDF-EACA-12E674499C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2855502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775289EB-8BA1-E56C-659A-4B56AEF097E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B5159877-EF55-4A95-7882-1583A20F1B8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1983019-114A-ED75-A4EC-2D56E0E4B8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7B6D0B2-C660-16F5-548C-C1DB64331C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3D127CBD-5EA6-7208-1552-5DBF9CF1E3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835422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5BDD488-854D-B550-F97F-7561C32B04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6E109E6B-D1F4-9FBE-8730-B6D1C11A72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47148718-F64F-F7F3-3E1C-4B57AA6978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ED323467-21D5-D6AB-3AFC-0A38769A2B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0C2120D-A54D-EC64-A4D7-2E473E297E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089769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4462313-9327-E9B4-2C1C-8E8CCBC47B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B6EAC021-230B-076E-D864-37D7822A052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82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82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2B13C64F-2C9F-874C-A9AD-BF1782524A5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A8DCE871-1D62-1A42-ABE2-0C5D6FE9A4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E70C73F2-9E94-77B8-F510-4D5A2543B5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4634944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FD47C2D-F0B7-E3FF-18A1-595419F5565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594B865-87DC-0BED-4D57-37CC3E4E696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2221B775-786D-BF69-E721-85971643E95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317884F-6CA2-06E7-D74C-255106B98AE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9D3EC9E-49DE-516D-7992-4949EAA5C8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62A10ED5-A21B-B3E6-42C8-A34F00896F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792169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1220432-CF46-2A70-EC79-17C9D964ACD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71CC008D-576A-00E8-23D2-B409A12F51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F533E2-7BC8-697D-6357-D37C7EC51B5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CDD4C498-2763-5CF6-1E89-64D811FF724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D5728A89-A27B-806C-AEC0-AD6F52BB997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4A3DECA1-C43B-AC2B-C665-F881C68CE5D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92AB5D5B-FF11-1996-6AEA-DBF033EA44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D12367C2-7090-CDC2-FB2F-8F4C2E2387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18350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1F79CA9-058E-F162-6FED-4901DFB72B2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5EDC6E13-E8B2-8DF8-AF56-2842E05580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148F61C-76CE-30FF-740E-FEF38A364C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64B9B294-9C09-87C4-E176-CCBEE1A115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14222598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2722D988-F86B-364B-9574-E091423DCE4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D4F1FF95-7940-A437-8D85-C166AD3687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6A84E0A3-1DF7-E8D4-E7D7-8C4EF70CBE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0425101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27BDA6F1-C91E-250A-C3AA-008841E8B64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C4B65A3-A3C0-8FB7-8479-6E7805C934A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1EB09122-815D-4978-01B3-6736E2DA6BD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11E03EAA-5873-7AA1-9362-85A4C7ABE9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1B1BCC98-C54C-0379-9EEE-C487D1FC81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90A7C3F6-AACF-547A-B5B3-9F039F69B1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70114354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5E9EBDAB-0F7B-8122-9835-E6A5468293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27B1DF61-BEBD-8F76-05F5-452077CA0BC6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5CF4EC1D-5774-659B-074F-445F6245752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0FD93ADD-2B16-D575-EF32-FAE76F6A72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4603607B-4149-8DC8-836F-62E0F77B9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F013DF0-98DD-1806-A279-0431B8B7211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79621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4E2EE966-A488-65D9-8DD6-E91982F840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CFA2F3D3-82E3-E0F7-37CF-73A8F6CD603E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43EA1B9-A426-747B-EDE8-2D2884E809E5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6221E02-25CB-4963-84BC-0813985E7D90}" type="datetimeFigureOut">
              <a:rPr lang="pl-PL" smtClean="0"/>
              <a:pPr/>
              <a:t>25.03.2025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C00A49-E3C3-1662-6369-6DB65E786A3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C0E65415-FD40-939B-5FBE-1A590C8FA43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589B7C76-EFF2-4CD8-A475-4750F11B4BC6}" type="slidenum">
              <a:rPr lang="pl-PL" smtClean="0"/>
              <a:pPr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619565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7" r:id="rId1"/>
    <p:sldLayoutId id="2147483708" r:id="rId2"/>
    <p:sldLayoutId id="2147483709" r:id="rId3"/>
    <p:sldLayoutId id="2147483710" r:id="rId4"/>
    <p:sldLayoutId id="2147483711" r:id="rId5"/>
    <p:sldLayoutId id="2147483712" r:id="rId6"/>
    <p:sldLayoutId id="2147483713" r:id="rId7"/>
    <p:sldLayoutId id="2147483714" r:id="rId8"/>
    <p:sldLayoutId id="2147483715" r:id="rId9"/>
    <p:sldLayoutId id="2147483716" r:id="rId10"/>
    <p:sldLayoutId id="2147483717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image" Target="cid:image001.jpg@01DA5B35.B1639A20" TargetMode="External"/><Relationship Id="rId5" Type="http://schemas.openxmlformats.org/officeDocument/2006/relationships/image" Target="../media/image4.jpeg"/><Relationship Id="rId4" Type="http://schemas.openxmlformats.org/officeDocument/2006/relationships/image" Target="../media/image3.pn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7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://www.kold.pl/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Word_Document.docx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jpeg"/><Relationship Id="rId4" Type="http://schemas.openxmlformats.org/officeDocument/2006/relationships/image" Target="../media/image5.e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hyperlink" Target="https://www.google.pl/search?q=ciekawe+cliparty&amp;tbm=isch&amp;imgil=ZGLXiCYGIXO1nM:;IKeRuiIFbN7-xM;http://pl.123rf.com/photo_22731622_ciekawy-ch%C5%82opiec-ciekawy-ch%C5%82opak-my%C5%9Bli-o-czym%C5%9B.html&amp;source=iu&amp;pf=m&amp;fir=ZGLXiCYGIXO1nM:,IKeRuiIFbN7-xM,_&amp;usg=__GNEGuVQ5XIUc7lxMC7JlNTqPj9Q=&amp;biw=1366&amp;bih=659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04664"/>
            <a:ext cx="7772400" cy="1470025"/>
          </a:xfrm>
        </p:spPr>
        <p:txBody>
          <a:bodyPr>
            <a:normAutofit/>
          </a:bodyPr>
          <a:lstStyle/>
          <a:p>
            <a:r>
              <a:rPr lang="pl-PL" dirty="0"/>
              <a:t>Agroturystyka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1772816"/>
            <a:ext cx="6400800" cy="4032448"/>
          </a:xfrm>
        </p:spPr>
        <p:txBody>
          <a:bodyPr>
            <a:normAutofit/>
          </a:bodyPr>
          <a:lstStyle/>
          <a:p>
            <a:endParaRPr lang="pl-PL" i="1" dirty="0">
              <a:solidFill>
                <a:schemeClr val="accent5">
                  <a:lumMod val="50000"/>
                </a:schemeClr>
              </a:solidFill>
            </a:endParaRPr>
          </a:p>
          <a:p>
            <a:r>
              <a:rPr lang="pl-PL" i="1" dirty="0">
                <a:solidFill>
                  <a:schemeClr val="accent5">
                    <a:lumMod val="50000"/>
                  </a:schemeClr>
                </a:solidFill>
              </a:rPr>
              <a:t>Rozwój turystyki wiejskiej</a:t>
            </a:r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Kuślin, 24.03.2025r.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</a:t>
            </a:r>
          </a:p>
          <a:p>
            <a:r>
              <a:rPr lang="pl-PL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</a:t>
            </a:r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Ireneusz Witkowski</a:t>
            </a:r>
          </a:p>
          <a:p>
            <a:r>
              <a:rPr lang="pl-PL" sz="1400" i="1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                                        Danuta Grześkowiak-Kniat</a:t>
            </a:r>
          </a:p>
          <a:p>
            <a:endParaRPr lang="pl-PL" i="1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pic>
        <p:nvPicPr>
          <p:cNvPr id="1026" name="Picture 2" descr="C:\Users\KOLD\AppData\Local\Microsoft\Windows\INetCache\IE\W21WQ156\Natalia-German-i-Siergiej-Ławrow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-345032" y="6843712"/>
            <a:ext cx="345032" cy="2576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8" name="Picture 4" descr="C:\Users\KOLD\AppData\Local\Microsoft\Windows\INetCache\IE\C4DSJRBP\200px-Signing_of_partnership_agreement_Twin_Town-_Slupsk_and_Ustka_SWScan00097o[1]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4876799" y="3614927"/>
            <a:ext cx="74949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Rectangle 5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pl-PL"/>
          </a:p>
        </p:txBody>
      </p:sp>
      <p:sp>
        <p:nvSpPr>
          <p:cNvPr id="7" name="Rectangle 6"/>
          <p:cNvSpPr>
            <a:spLocks noChangeArrowheads="1"/>
          </p:cNvSpPr>
          <p:nvPr/>
        </p:nvSpPr>
        <p:spPr bwMode="auto">
          <a:xfrm>
            <a:off x="0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Rectangle 7"/>
          <p:cNvSpPr>
            <a:spLocks noChangeArrowheads="1"/>
          </p:cNvSpPr>
          <p:nvPr/>
        </p:nvSpPr>
        <p:spPr bwMode="auto">
          <a:xfrm>
            <a:off x="-2772816" y="9334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Rectangle 8"/>
          <p:cNvSpPr>
            <a:spLocks noChangeArrowheads="1"/>
          </p:cNvSpPr>
          <p:nvPr/>
        </p:nvSpPr>
        <p:spPr bwMode="auto">
          <a:xfrm>
            <a:off x="0" y="19812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pl-PL" altLang="pl-PL" sz="11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  <a:ea typeface="Calibri" pitchFamily="34" charset="0"/>
                <a:cs typeface="Times New Roman" pitchFamily="18" charset="0"/>
              </a:rPr>
              <a:t>                                 </a:t>
            </a: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sp>
        <p:nvSpPr>
          <p:cNvPr id="10" name="Rectangle 9"/>
          <p:cNvSpPr>
            <a:spLocks noChangeArrowheads="1"/>
          </p:cNvSpPr>
          <p:nvPr/>
        </p:nvSpPr>
        <p:spPr bwMode="auto">
          <a:xfrm>
            <a:off x="0" y="253365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pl-PL" altLang="pl-PL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BE51A5E-0E01-B464-7F19-2FE7AB832F8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111945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Obraz 10">
            <a:extLst>
              <a:ext uri="{FF2B5EF4-FFF2-40B4-BE49-F238E27FC236}">
                <a16:creationId xmlns:a16="http://schemas.microsoft.com/office/drawing/2014/main" id="{CDB726DC-DC3E-E510-865E-C54FC008850A}"/>
              </a:ext>
            </a:extLst>
          </p:cNvPr>
          <p:cNvPicPr>
            <a:picLocks noChangeAspect="1"/>
          </p:cNvPicPr>
          <p:nvPr/>
        </p:nvPicPr>
        <p:blipFill>
          <a:blip r:embed="rId5" r:link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619672" y="4730115"/>
            <a:ext cx="5760720" cy="66103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4278889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Konkursy PS WPR -działanie EFRROW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Nabory wniosków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628650" y="1556792"/>
            <a:ext cx="7886700" cy="4464497"/>
          </a:xfrm>
        </p:spPr>
        <p:txBody>
          <a:bodyPr>
            <a:norm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2.2. Rozwój turystyki</a:t>
            </a:r>
            <a:r>
              <a:rPr lang="pl-PL" sz="2400" b="1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r>
              <a:rPr lang="pl-PL" sz="2400" b="1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wiejskiej 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</a:t>
            </a: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sparcie dla tworzenia i rozszerzenia działalności agroturystycznej, tworzenia zagród edukacyjnych w tym przy</a:t>
            </a:r>
          </a:p>
          <a:p>
            <a:pPr marL="0" indent="0">
              <a:lnSpc>
                <a:spcPct val="107000"/>
              </a:lnSpc>
              <a:spcAft>
                <a:spcPts val="800"/>
              </a:spcAft>
              <a:buNone/>
            </a:pPr>
            <a:r>
              <a:rPr lang="pl-PL" sz="2400" kern="100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gospodarstwach rolnych</a:t>
            </a:r>
          </a:p>
          <a:p>
            <a:r>
              <a:rPr lang="pl-PL" sz="2400" b="1" dirty="0">
                <a:effectLst/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Termin realizacji (przypuszczalny): </a:t>
            </a:r>
            <a:r>
              <a:rPr lang="pl-PL" sz="2400" dirty="0">
                <a:effectLst/>
                <a:latin typeface="Aptos" panose="020B0004020202020204" pitchFamily="34" charset="0"/>
                <a:ea typeface="Aptos" panose="020B0004020202020204" pitchFamily="34" charset="0"/>
                <a:cs typeface="Times New Roman" panose="02020603050405020304" pitchFamily="18" charset="0"/>
              </a:rPr>
              <a:t>23.06-06.07.2025r. 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naboru:   70 000 euro   ok. 300 000 PLN</a:t>
            </a:r>
          </a:p>
          <a:p>
            <a:r>
              <a:rPr lang="pl-PL" sz="2000" b="1" dirty="0">
                <a:latin typeface="Calibri" panose="020F0502020204030204" pitchFamily="34" charset="0"/>
                <a:cs typeface="Times New Roman" panose="02020603050405020304" pitchFamily="18" charset="0"/>
              </a:rPr>
              <a:t>Kwota wniosku: rozwój agroturystyki         50 000 - 150 000 PLN</a:t>
            </a:r>
            <a:endParaRPr lang="pl-PL" sz="2400" dirty="0"/>
          </a:p>
        </p:txBody>
      </p:sp>
      <p:pic>
        <p:nvPicPr>
          <p:cNvPr id="8" name="Obraz 2" descr="kold logo lokalna grupa działania2">
            <a:extLst>
              <a:ext uri="{FF2B5EF4-FFF2-40B4-BE49-F238E27FC236}">
                <a16:creationId xmlns:a16="http://schemas.microsoft.com/office/drawing/2014/main" id="{BC723ACD-85F8-4933-3613-0BCB7F52FDD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2507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Obraz 8">
            <a:extLst>
              <a:ext uri="{FF2B5EF4-FFF2-40B4-BE49-F238E27FC236}">
                <a16:creationId xmlns:a16="http://schemas.microsoft.com/office/drawing/2014/main" id="{2915911E-BBF5-1D6C-40E2-DC862864F7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526326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dirty="0"/>
              <a:t>                                    </a:t>
            </a:r>
            <a:r>
              <a:rPr lang="pl-PL" dirty="0" err="1">
                <a:solidFill>
                  <a:srgbClr val="FF0000"/>
                </a:solidFill>
              </a:rPr>
              <a:t>Grantobiorcy</a:t>
            </a:r>
            <a:endParaRPr lang="pl-PL" dirty="0">
              <a:solidFill>
                <a:srgbClr val="FF0000"/>
              </a:solidFill>
            </a:endParaRP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sz="2400" dirty="0"/>
              <a:t>Beneficjenci:</a:t>
            </a:r>
          </a:p>
          <a:p>
            <a:pPr marL="0" indent="0">
              <a:buNone/>
            </a:pPr>
            <a:r>
              <a:rPr lang="pl-PL" sz="2400" dirty="0"/>
              <a:t>- osoby fizyczne,</a:t>
            </a:r>
          </a:p>
          <a:p>
            <a:pPr>
              <a:buFontTx/>
              <a:buChar char="-"/>
            </a:pPr>
            <a:r>
              <a:rPr lang="pl-PL" sz="2400" dirty="0"/>
              <a:t>Rolnicy , małżonkowie lub domownicy małego gospodarstwa</a:t>
            </a:r>
          </a:p>
          <a:p>
            <a:pPr>
              <a:buFontTx/>
              <a:buChar char="-"/>
            </a:pPr>
            <a:r>
              <a:rPr lang="pl-PL" sz="2400" dirty="0"/>
              <a:t>- wnioskodawca wykonywał w okresie 3 lat poprzedzających dzień złożenia WOPP łącznie przez co najmniej 365 dni wykonywał działalność potwierdzoną wpisem do gminnej ewidencji innych obiektów, hotelarskich</a:t>
            </a:r>
          </a:p>
          <a:p>
            <a:r>
              <a:rPr lang="pl-PL" sz="2400" dirty="0"/>
              <a:t>- rozwój gospodarstw agroturystycznych z przystosowaniem warunków dla potencjalnych turystów</a:t>
            </a:r>
          </a:p>
          <a:p>
            <a:pPr marL="0" indent="0">
              <a:buNone/>
            </a:pPr>
            <a:endParaRPr lang="pl-PL" sz="2400" b="1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3648" y="7612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Obraz 7">
            <a:extLst>
              <a:ext uri="{FF2B5EF4-FFF2-40B4-BE49-F238E27FC236}">
                <a16:creationId xmlns:a16="http://schemas.microsoft.com/office/drawing/2014/main" id="{7637E242-4392-493F-3D53-31ECEB43564B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98518223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3" name="Rectangle 12">
            <a:extLst>
              <a:ext uri="{FF2B5EF4-FFF2-40B4-BE49-F238E27FC236}">
                <a16:creationId xmlns:a16="http://schemas.microsoft.com/office/drawing/2014/main" id="{66E48AFA-8884-4F68-A44F-D2C1E8609C5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white">
          <a:xfrm>
            <a:off x="0" y="0"/>
            <a:ext cx="9144000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28650" y="188640"/>
            <a:ext cx="6679654" cy="792089"/>
          </a:xfrm>
        </p:spPr>
        <p:txBody>
          <a:bodyPr>
            <a:normAutofit/>
          </a:bodyPr>
          <a:lstStyle/>
          <a:p>
            <a:r>
              <a:rPr lang="pl-PL" sz="3100" dirty="0"/>
              <a:t>                      </a:t>
            </a:r>
            <a:r>
              <a:rPr lang="pl-PL" sz="3100" dirty="0">
                <a:solidFill>
                  <a:srgbClr val="FF0000"/>
                </a:solidFill>
              </a:rPr>
              <a:t>Formy </a:t>
            </a:r>
          </a:p>
        </p:txBody>
      </p:sp>
      <p:sp>
        <p:nvSpPr>
          <p:cNvPr id="15" name="Arc 14">
            <a:extLst>
              <a:ext uri="{FF2B5EF4-FFF2-40B4-BE49-F238E27FC236}">
                <a16:creationId xmlns:a16="http://schemas.microsoft.com/office/drawing/2014/main" id="{969D19A6-08CB-498C-93EC-3FFB021FC68A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6269068">
            <a:off x="6164896" y="3712762"/>
            <a:ext cx="2987899" cy="2240924"/>
          </a:xfrm>
          <a:prstGeom prst="arc">
            <a:avLst>
              <a:gd name="adj1" fmla="val 14441841"/>
              <a:gd name="adj2" fmla="val 0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pic>
        <p:nvPicPr>
          <p:cNvPr id="8" name="Obraz 7">
            <a:extLst>
              <a:ext uri="{FF2B5EF4-FFF2-40B4-BE49-F238E27FC236}">
                <a16:creationId xmlns:a16="http://schemas.microsoft.com/office/drawing/2014/main" id="{E5E13B97-E840-F64E-4386-848F396A22A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635263" y="5894701"/>
            <a:ext cx="8154129" cy="937724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169369"/>
            <a:ext cx="7687766" cy="5045162"/>
          </a:xfrm>
        </p:spPr>
        <p:txBody>
          <a:bodyPr>
            <a:normAutofit/>
          </a:bodyPr>
          <a:lstStyle/>
          <a:p>
            <a:r>
              <a:rPr lang="pl-PL" sz="2000" dirty="0"/>
              <a:t>posiada miejsce zamieszkania na obszarze wiejskim objętym LSR</a:t>
            </a:r>
          </a:p>
          <a:p>
            <a:r>
              <a:rPr lang="pl-PL" sz="2000" dirty="0"/>
              <a:t>Inwestycja na nieruchomości będącej własnością lub z tytułem prawnym do dysponowania na cele określone we wniosku, na okres związany z celem </a:t>
            </a:r>
          </a:p>
          <a:p>
            <a:r>
              <a:rPr lang="pl-PL" sz="2000" dirty="0"/>
              <a:t>działalność zgodna z celami LSR; </a:t>
            </a:r>
          </a:p>
          <a:p>
            <a:r>
              <a:rPr lang="pl-PL" sz="2000" dirty="0"/>
              <a:t> jest uzasadniona ekonomicznie, co potwierdza przedłożony uproszczony biznesplan, </a:t>
            </a:r>
          </a:p>
          <a:p>
            <a:r>
              <a:rPr lang="pl-PL" sz="2000" dirty="0"/>
              <a:t>Biznesplan jest racjonalny i uzasadniony zakresem operacji</a:t>
            </a:r>
          </a:p>
          <a:p>
            <a:r>
              <a:rPr lang="pl-PL" sz="2000" dirty="0"/>
              <a:t>została przedłożona koncepcja wdrożenia systemu kategoryzacji WBN; </a:t>
            </a:r>
          </a:p>
          <a:p>
            <a:r>
              <a:rPr lang="pl-PL" sz="2000" dirty="0"/>
              <a:t> wnioskodawca zakłada przystąpienie do lokalnej, regionalnej lub ogólnopolskiej organizacji zrzeszającej </a:t>
            </a:r>
            <a:r>
              <a:rPr lang="pl-PL" sz="2000" dirty="0" err="1"/>
              <a:t>kwaterodawców</a:t>
            </a:r>
            <a:r>
              <a:rPr lang="pl-PL" sz="2000" dirty="0"/>
              <a:t> wiejskich nie później niż w dniu złożenia WOP. </a:t>
            </a:r>
            <a:endParaRPr lang="pl-PL" sz="2400" dirty="0"/>
          </a:p>
        </p:txBody>
      </p:sp>
      <p:pic>
        <p:nvPicPr>
          <p:cNvPr id="5" name="Obraz 2" descr="kold logo lokalna grupa działania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mc:AlternateContent xmlns:mc="http://schemas.openxmlformats.org/markup-compatibility/2006" xmlns:pslz="http://schemas.microsoft.com/office/powerpoint/2016/slidezoom">
        <mc:Choice Requires="pslz">
          <p:graphicFrame>
            <p:nvGraphicFrame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2636578679"/>
                  </p:ext>
                </p:extLst>
              </p:nvPr>
            </p:nvGraphicFramePr>
            <p:xfrm>
              <a:off x="-2706757" y="1327248"/>
              <a:ext cx="2286000" cy="1714500"/>
            </p:xfrm>
            <a:graphic>
              <a:graphicData uri="http://schemas.microsoft.com/office/powerpoint/2016/slidezoom">
                <pslz:sldZm>
                  <pslz:sldZmObj sldId="269" cId="189399163">
                    <pslz:zmPr id="{C7BA8CB6-3856-4B73-A0FC-34AB6F8B9309}" returnToParent="0" transitionDur="1000">
                      <p166:blipFill xmlns:p166="http://schemas.microsoft.com/office/powerpoint/2016/6/main">
                        <a:blip r:embed="rId4"/>
                        <a:stretch>
                          <a:fillRect/>
                        </a:stretch>
                      </p166:blipFill>
                      <p166:spPr xmlns:p166="http://schemas.microsoft.com/office/powerpoint/2016/6/main">
                        <a:xfrm>
                          <a:off x="0" y="0"/>
                          <a:ext cx="2286000" cy="1714500"/>
                        </a:xfrm>
                        <a:prstGeom prst="rect">
                          <a:avLst/>
                        </a:prstGeom>
                        <a:ln w="3175">
                          <a:solidFill>
                            <a:prstClr val="ltGray"/>
                          </a:solidFill>
                        </a:ln>
                      </p166:spPr>
                    </pslz:zmPr>
                  </pslz:sldZmObj>
                </pslz:sldZm>
              </a:graphicData>
            </a:graphic>
          </p:graphicFrame>
        </mc:Choice>
        <mc:Fallback xmlns="">
          <p:pic>
            <p:nvPicPr>
              <p:cNvPr id="6" name="Powiększenie slajdu 5">
                <a:extLst>
                  <a:ext uri="{FF2B5EF4-FFF2-40B4-BE49-F238E27FC236}">
                    <a16:creationId xmlns:a16="http://schemas.microsoft.com/office/drawing/2014/main" id="{92E33234-2E75-3990-2F29-357904352C2F}"/>
                  </a:ext>
                </a:extLst>
              </p:cNvPr>
              <p:cNvPicPr>
                <a:picLocks noGrp="1" noRot="1" noChangeAspect="1" noMove="1" noResize="1" noEditPoints="1" noAdjustHandles="1" noChangeArrowheads="1" noChangeShapeType="1"/>
              </p:cNvPicPr>
              <p:nvPr/>
            </p:nvPicPr>
            <p:blipFill>
              <a:blip r:embed="rId5"/>
              <a:stretch>
                <a:fillRect/>
              </a:stretch>
            </p:blipFill>
            <p:spPr>
              <a:xfrm>
                <a:off x="-2706757" y="1327248"/>
                <a:ext cx="2286000" cy="1714500"/>
              </a:xfrm>
              <a:prstGeom prst="rect">
                <a:avLst/>
              </a:prstGeom>
              <a:ln w="3175">
                <a:solidFill>
                  <a:prstClr val="ltGray"/>
                </a:solidFill>
              </a:ln>
            </p:spPr>
          </p:pic>
        </mc:Fallback>
      </mc:AlternateContent>
    </p:spTree>
    <p:extLst>
      <p:ext uri="{BB962C8B-B14F-4D97-AF65-F5344CB8AC3E}">
        <p14:creationId xmlns:p14="http://schemas.microsoft.com/office/powerpoint/2010/main" val="366092658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CB3F0585-D237-DBA0-C1E3-603FC3ED36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 Katalog kosztów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B972CE6-B10E-F69D-8510-DC83FF0D4E0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42122" y="2059333"/>
            <a:ext cx="7886700" cy="4351338"/>
          </a:xfrm>
        </p:spPr>
        <p:txBody>
          <a:bodyPr/>
          <a:lstStyle/>
          <a:p>
            <a:r>
              <a:rPr lang="pl-PL" dirty="0"/>
              <a:t>Zakup sprzętu niezbędnego do  prowadzenia gospodarstwa agroturystycznego</a:t>
            </a:r>
          </a:p>
          <a:p>
            <a:r>
              <a:rPr lang="pl-PL" dirty="0"/>
              <a:t>Wydatki realne, niezbędne do realizacji zadań</a:t>
            </a:r>
          </a:p>
          <a:p>
            <a:r>
              <a:rPr lang="pl-PL" dirty="0"/>
              <a:t>Realizacja do 30.12.2026r.</a:t>
            </a:r>
          </a:p>
          <a:p>
            <a:endParaRPr lang="pl-PL" dirty="0"/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79044E0D-B8F2-A5BA-CD61-CD474CFE89D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75183" y="447329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079B27C2-8C05-A8FD-A20E-37740CBB4EC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566216"/>
            <a:ext cx="7886700" cy="904067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197639147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CE996-83C4-B772-F463-2CD0CCEBC9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687610"/>
          </a:xfrm>
        </p:spPr>
        <p:txBody>
          <a:bodyPr/>
          <a:lstStyle/>
          <a:p>
            <a:r>
              <a:rPr lang="pl-PL" dirty="0">
                <a:solidFill>
                  <a:srgbClr val="FF0000"/>
                </a:solidFill>
              </a:rPr>
              <a:t>                           Dziękujemy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0B9AEEB-6BC9-4029-48FE-3BD5D627898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28650" y="1119649"/>
            <a:ext cx="7886700" cy="4685616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pPr marL="0" indent="0">
              <a:buNone/>
            </a:pPr>
            <a:endParaRPr lang="pl-PL" dirty="0"/>
          </a:p>
          <a:p>
            <a:r>
              <a:rPr lang="pl-PL" dirty="0">
                <a:solidFill>
                  <a:schemeClr val="accent6"/>
                </a:solidFill>
              </a:rPr>
              <a:t>Lokalna Grupa Działania KOLD</a:t>
            </a:r>
          </a:p>
          <a:p>
            <a:r>
              <a:rPr lang="pl-PL" dirty="0">
                <a:solidFill>
                  <a:schemeClr val="accent6"/>
                </a:solidFill>
              </a:rPr>
              <a:t>64-310 Lwówek, Rynek 33/1</a:t>
            </a:r>
          </a:p>
          <a:p>
            <a:r>
              <a:rPr lang="pl-PL" dirty="0">
                <a:solidFill>
                  <a:schemeClr val="accent6"/>
                </a:solidFill>
              </a:rPr>
              <a:t>Tel 614424160, </a:t>
            </a:r>
            <a:r>
              <a:rPr lang="pl-PL" dirty="0">
                <a:solidFill>
                  <a:schemeClr val="accent6"/>
                </a:solidFill>
                <a:hlinkClick r:id="rId2"/>
              </a:rPr>
              <a:t>www.kold.pl</a:t>
            </a:r>
            <a:r>
              <a:rPr lang="pl-PL" dirty="0">
                <a:solidFill>
                  <a:schemeClr val="accent6"/>
                </a:solidFill>
              </a:rPr>
              <a:t>, e-mail: biuro@kold.pl</a:t>
            </a:r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63A78933-87B6-28F7-3F8B-974A34806B7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4822" y="29821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Symbol zastępczy zawartości 8">
            <a:extLst>
              <a:ext uri="{FF2B5EF4-FFF2-40B4-BE49-F238E27FC236}">
                <a16:creationId xmlns:a16="http://schemas.microsoft.com/office/drawing/2014/main" id="{221C3838-94C9-D4C3-F3AF-AA05F9524BD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755576" y="5877272"/>
            <a:ext cx="7886700" cy="980728"/>
          </a:xfrm>
          <a:custGeom>
            <a:avLst/>
            <a:gdLst/>
            <a:ahLst/>
            <a:cxnLst/>
            <a:rect l="l" t="t" r="r" b="b"/>
            <a:pathLst>
              <a:path w="10580201" h="2957472">
                <a:moveTo>
                  <a:pt x="88961" y="0"/>
                </a:moveTo>
                <a:lnTo>
                  <a:pt x="10491240" y="0"/>
                </a:lnTo>
                <a:cubicBezTo>
                  <a:pt x="10540372" y="0"/>
                  <a:pt x="10580201" y="39829"/>
                  <a:pt x="10580201" y="88961"/>
                </a:cubicBezTo>
                <a:lnTo>
                  <a:pt x="10580201" y="2868511"/>
                </a:lnTo>
                <a:cubicBezTo>
                  <a:pt x="10580201" y="2917643"/>
                  <a:pt x="10540372" y="2957472"/>
                  <a:pt x="10491240" y="2957472"/>
                </a:cubicBezTo>
                <a:lnTo>
                  <a:pt x="88961" y="2957472"/>
                </a:lnTo>
                <a:cubicBezTo>
                  <a:pt x="39829" y="2957472"/>
                  <a:pt x="0" y="2917643"/>
                  <a:pt x="0" y="2868511"/>
                </a:cubicBezTo>
                <a:lnTo>
                  <a:pt x="0" y="88961"/>
                </a:lnTo>
                <a:cubicBezTo>
                  <a:pt x="0" y="39829"/>
                  <a:pt x="39829" y="0"/>
                  <a:pt x="88961" y="0"/>
                </a:cubicBezTo>
                <a:close/>
              </a:path>
            </a:pathLst>
          </a:custGeom>
          <a:noFill/>
        </p:spPr>
      </p:pic>
    </p:spTree>
    <p:extLst>
      <p:ext uri="{BB962C8B-B14F-4D97-AF65-F5344CB8AC3E}">
        <p14:creationId xmlns:p14="http://schemas.microsoft.com/office/powerpoint/2010/main" val="408330048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14120" y="531814"/>
            <a:ext cx="7886700" cy="1325563"/>
          </a:xfrm>
        </p:spPr>
        <p:txBody>
          <a:bodyPr>
            <a:normAutofit/>
          </a:bodyPr>
          <a:lstStyle/>
          <a:p>
            <a:r>
              <a:rPr lang="pl-PL" dirty="0"/>
              <a:t>                      Obszar LGD KOLD</a:t>
            </a:r>
            <a:br>
              <a:rPr lang="pl-PL" dirty="0"/>
            </a:br>
            <a:endParaRPr lang="pl-PL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08483" y="980728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aphicFrame>
        <p:nvGraphicFramePr>
          <p:cNvPr id="4" name="Symbol zastępczy zawartości 3">
            <a:extLst>
              <a:ext uri="{FF2B5EF4-FFF2-40B4-BE49-F238E27FC236}">
                <a16:creationId xmlns:a16="http://schemas.microsoft.com/office/drawing/2014/main" id="{D4172718-20C8-253A-8A89-55FB74C3D4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172631105"/>
              </p:ext>
            </p:extLst>
          </p:nvPr>
        </p:nvGraphicFramePr>
        <p:xfrm>
          <a:off x="2622550" y="1124745"/>
          <a:ext cx="3859213" cy="44644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5760597" imgH="6554865" progId="Word.Document.12">
                  <p:embed/>
                </p:oleObj>
              </mc:Choice>
              <mc:Fallback>
                <p:oleObj name="Document" r:id="rId3" imgW="5760597" imgH="6554865" progId="Word.Document.12">
                  <p:embed/>
                  <p:pic>
                    <p:nvPicPr>
                      <p:cNvPr id="4" name="Symbol zastępczy zawartości 3">
                        <a:extLst>
                          <a:ext uri="{FF2B5EF4-FFF2-40B4-BE49-F238E27FC236}">
                            <a16:creationId xmlns:a16="http://schemas.microsoft.com/office/drawing/2014/main" id="{89ECCC3A-C6A1-519C-8063-B23179174ECB}"/>
                          </a:ext>
                        </a:extLst>
                      </p:cNvPr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622550" y="1124745"/>
                        <a:ext cx="3859213" cy="4464496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11" name="Obraz 10">
            <a:extLst>
              <a:ext uri="{FF2B5EF4-FFF2-40B4-BE49-F238E27FC236}">
                <a16:creationId xmlns:a16="http://schemas.microsoft.com/office/drawing/2014/main" id="{867FDBD1-A2FC-E040-34A1-DEAB301735E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5403372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906486A-8D41-C431-C46E-42D68E090D7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9205466-0285-20BB-5D7C-453FFF2C2F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</a:t>
            </a:r>
            <a:r>
              <a:rPr lang="pl-PL" sz="2400" dirty="0" err="1"/>
              <a:t>Wielofunduszowość</a:t>
            </a:r>
            <a:r>
              <a:rPr lang="pl-PL" sz="2400" dirty="0"/>
              <a:t> – EFROW , EFRR, EFS</a:t>
            </a:r>
          </a:p>
          <a:p>
            <a:r>
              <a:rPr lang="pl-PL" sz="2400" dirty="0"/>
              <a:t>&gt; projekty inwestycyjne, społeczne, granty w tym partnerskie , własne</a:t>
            </a:r>
          </a:p>
          <a:p>
            <a:r>
              <a:rPr lang="pl-PL" sz="2400" dirty="0"/>
              <a:t>&gt; beneficjenci : </a:t>
            </a:r>
          </a:p>
          <a:p>
            <a:r>
              <a:rPr lang="pl-PL" sz="2400" dirty="0"/>
              <a:t>- samorząd terytorialny w tym instytucje kultury, OPS-y, Poradnie Psychologiczno- pedagogiczne, przedszkola, szkoły</a:t>
            </a:r>
          </a:p>
          <a:p>
            <a:r>
              <a:rPr lang="pl-PL" sz="2400" dirty="0"/>
              <a:t>-  osoby prawne w tym organizacje pozarządowe</a:t>
            </a:r>
          </a:p>
          <a:p>
            <a:r>
              <a:rPr lang="pl-PL" sz="2400" dirty="0"/>
              <a:t>-  przedsiębiorcy w tym agroturyści</a:t>
            </a:r>
          </a:p>
          <a:p>
            <a:r>
              <a:rPr lang="pl-PL" sz="2400" dirty="0"/>
              <a:t>&gt; 16 przedsięwzięć tematycznych</a:t>
            </a:r>
          </a:p>
          <a:p>
            <a:endParaRPr lang="pl-PL" dirty="0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489B7540-CD68-58F7-F41C-549270066BA7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7584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9E526520-8771-E7F9-B558-926007D015A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60984" y="584708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9034064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67544" y="1628800"/>
            <a:ext cx="8229600" cy="4525963"/>
          </a:xfrm>
        </p:spPr>
        <p:txBody>
          <a:bodyPr>
            <a:normAutofit/>
          </a:bodyPr>
          <a:lstStyle/>
          <a:p>
            <a:r>
              <a:rPr lang="pl-PL" dirty="0"/>
              <a:t>Rewitalizacja wsi i miasteczek</a:t>
            </a:r>
          </a:p>
          <a:p>
            <a:pPr>
              <a:buFontTx/>
              <a:buChar char="-"/>
            </a:pPr>
            <a:r>
              <a:rPr lang="pl-PL" dirty="0"/>
              <a:t>„</a:t>
            </a:r>
            <a:r>
              <a:rPr lang="pl-PL" sz="2400" dirty="0" err="1"/>
              <a:t>Odbetonowanie</a:t>
            </a:r>
            <a:r>
              <a:rPr lang="pl-PL" sz="2400" dirty="0"/>
              <a:t> przestrzeni publicznej”</a:t>
            </a:r>
          </a:p>
          <a:p>
            <a:pPr>
              <a:buFontTx/>
              <a:buChar char="-"/>
            </a:pPr>
            <a:r>
              <a:rPr lang="pl-PL" sz="2400" dirty="0"/>
              <a:t>- parki, skwery, miejsca rekreacji, </a:t>
            </a:r>
          </a:p>
          <a:p>
            <a:pPr>
              <a:buFontTx/>
              <a:buChar char="-"/>
            </a:pPr>
            <a:r>
              <a:rPr lang="pl-PL" sz="2400" dirty="0"/>
              <a:t>budownictwo tradycyjne drewniane, </a:t>
            </a:r>
          </a:p>
          <a:p>
            <a:pPr>
              <a:buFontTx/>
              <a:buChar char="-"/>
            </a:pPr>
            <a:r>
              <a:rPr lang="pl-PL" sz="2400" dirty="0"/>
              <a:t>wydarzenia - zachowanie tradycji i zwyczajów lokalnych</a:t>
            </a:r>
          </a:p>
        </p:txBody>
      </p:sp>
      <p:pic>
        <p:nvPicPr>
          <p:cNvPr id="2" name="Obraz 2" descr="kold logo lokalna grupa działania2">
            <a:extLst>
              <a:ext uri="{FF2B5EF4-FFF2-40B4-BE49-F238E27FC236}">
                <a16:creationId xmlns:a16="http://schemas.microsoft.com/office/drawing/2014/main" id="{1520A634-DB92-CEA0-FF81-E017F74D7C5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5576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AA2E9DD2-1054-5C4A-24F9-0F43CD5FBD68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055" name="Rectangle 2054">
            <a:extLst>
              <a:ext uri="{FF2B5EF4-FFF2-40B4-BE49-F238E27FC236}">
                <a16:creationId xmlns:a16="http://schemas.microsoft.com/office/drawing/2014/main" id="{959C6B72-F8E6-4281-8F3E-93FC0DC9803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9141714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9486" y="365125"/>
            <a:ext cx="7784922" cy="1335683"/>
          </a:xfrm>
        </p:spPr>
        <p:txBody>
          <a:bodyPr anchor="b"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 Założenia Lokalnej Strategii Rozwoju LGD KOLD na lata 2023-2027</a:t>
            </a:r>
            <a:endParaRPr lang="pl-PL" sz="3600" dirty="0"/>
          </a:p>
        </p:txBody>
      </p:sp>
      <p:sp>
        <p:nvSpPr>
          <p:cNvPr id="2057" name="sketch line">
            <a:extLst>
              <a:ext uri="{FF2B5EF4-FFF2-40B4-BE49-F238E27FC236}">
                <a16:creationId xmlns:a16="http://schemas.microsoft.com/office/drawing/2014/main" id="{490234EE-E0D8-4805-9227-CCEAC601691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628650" y="2650181"/>
            <a:ext cx="3257550" cy="18288"/>
          </a:xfrm>
          <a:custGeom>
            <a:avLst/>
            <a:gdLst>
              <a:gd name="connsiteX0" fmla="*/ 0 w 3257550"/>
              <a:gd name="connsiteY0" fmla="*/ 0 h 18288"/>
              <a:gd name="connsiteX1" fmla="*/ 618935 w 3257550"/>
              <a:gd name="connsiteY1" fmla="*/ 0 h 18288"/>
              <a:gd name="connsiteX2" fmla="*/ 1270445 w 3257550"/>
              <a:gd name="connsiteY2" fmla="*/ 0 h 18288"/>
              <a:gd name="connsiteX3" fmla="*/ 1954530 w 3257550"/>
              <a:gd name="connsiteY3" fmla="*/ 0 h 18288"/>
              <a:gd name="connsiteX4" fmla="*/ 2638616 w 3257550"/>
              <a:gd name="connsiteY4" fmla="*/ 0 h 18288"/>
              <a:gd name="connsiteX5" fmla="*/ 3257550 w 3257550"/>
              <a:gd name="connsiteY5" fmla="*/ 0 h 18288"/>
              <a:gd name="connsiteX6" fmla="*/ 3257550 w 3257550"/>
              <a:gd name="connsiteY6" fmla="*/ 18288 h 18288"/>
              <a:gd name="connsiteX7" fmla="*/ 2540889 w 3257550"/>
              <a:gd name="connsiteY7" fmla="*/ 18288 h 18288"/>
              <a:gd name="connsiteX8" fmla="*/ 1824228 w 3257550"/>
              <a:gd name="connsiteY8" fmla="*/ 18288 h 18288"/>
              <a:gd name="connsiteX9" fmla="*/ 1172718 w 3257550"/>
              <a:gd name="connsiteY9" fmla="*/ 18288 h 18288"/>
              <a:gd name="connsiteX10" fmla="*/ 0 w 3257550"/>
              <a:gd name="connsiteY10" fmla="*/ 18288 h 18288"/>
              <a:gd name="connsiteX11" fmla="*/ 0 w 3257550"/>
              <a:gd name="connsiteY11" fmla="*/ 0 h 1828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3257550" h="18288" fill="none" extrusionOk="0">
                <a:moveTo>
                  <a:pt x="0" y="0"/>
                </a:moveTo>
                <a:cubicBezTo>
                  <a:pt x="222571" y="-4581"/>
                  <a:pt x="395946" y="-20429"/>
                  <a:pt x="618935" y="0"/>
                </a:cubicBezTo>
                <a:cubicBezTo>
                  <a:pt x="841925" y="20429"/>
                  <a:pt x="1064831" y="-497"/>
                  <a:pt x="1270445" y="0"/>
                </a:cubicBezTo>
                <a:cubicBezTo>
                  <a:pt x="1476059" y="497"/>
                  <a:pt x="1673547" y="428"/>
                  <a:pt x="1954530" y="0"/>
                </a:cubicBezTo>
                <a:cubicBezTo>
                  <a:pt x="2235513" y="-428"/>
                  <a:pt x="2452407" y="27906"/>
                  <a:pt x="2638616" y="0"/>
                </a:cubicBezTo>
                <a:cubicBezTo>
                  <a:pt x="2824825" y="-27906"/>
                  <a:pt x="3043878" y="-22618"/>
                  <a:pt x="3257550" y="0"/>
                </a:cubicBezTo>
                <a:cubicBezTo>
                  <a:pt x="3256841" y="8157"/>
                  <a:pt x="3257137" y="12125"/>
                  <a:pt x="3257550" y="18288"/>
                </a:cubicBezTo>
                <a:cubicBezTo>
                  <a:pt x="2955505" y="29918"/>
                  <a:pt x="2697243" y="41720"/>
                  <a:pt x="2540889" y="18288"/>
                </a:cubicBezTo>
                <a:cubicBezTo>
                  <a:pt x="2384535" y="-5144"/>
                  <a:pt x="2114539" y="6231"/>
                  <a:pt x="1824228" y="18288"/>
                </a:cubicBezTo>
                <a:cubicBezTo>
                  <a:pt x="1533917" y="30345"/>
                  <a:pt x="1462450" y="24037"/>
                  <a:pt x="1172718" y="18288"/>
                </a:cubicBezTo>
                <a:cubicBezTo>
                  <a:pt x="882986" y="12540"/>
                  <a:pt x="500637" y="24492"/>
                  <a:pt x="0" y="18288"/>
                </a:cubicBezTo>
                <a:cubicBezTo>
                  <a:pt x="-46" y="12483"/>
                  <a:pt x="-203" y="6491"/>
                  <a:pt x="0" y="0"/>
                </a:cubicBezTo>
                <a:close/>
              </a:path>
              <a:path w="3257550" h="18288" stroke="0" extrusionOk="0">
                <a:moveTo>
                  <a:pt x="0" y="0"/>
                </a:moveTo>
                <a:cubicBezTo>
                  <a:pt x="278434" y="16845"/>
                  <a:pt x="441207" y="-24568"/>
                  <a:pt x="618935" y="0"/>
                </a:cubicBezTo>
                <a:cubicBezTo>
                  <a:pt x="796663" y="24568"/>
                  <a:pt x="985120" y="5689"/>
                  <a:pt x="1172718" y="0"/>
                </a:cubicBezTo>
                <a:cubicBezTo>
                  <a:pt x="1360316" y="-5689"/>
                  <a:pt x="1666432" y="29765"/>
                  <a:pt x="1889379" y="0"/>
                </a:cubicBezTo>
                <a:cubicBezTo>
                  <a:pt x="2112326" y="-29765"/>
                  <a:pt x="2378171" y="13184"/>
                  <a:pt x="2508314" y="0"/>
                </a:cubicBezTo>
                <a:cubicBezTo>
                  <a:pt x="2638457" y="-13184"/>
                  <a:pt x="2897393" y="-18048"/>
                  <a:pt x="3257550" y="0"/>
                </a:cubicBezTo>
                <a:cubicBezTo>
                  <a:pt x="3257286" y="4493"/>
                  <a:pt x="3257934" y="9472"/>
                  <a:pt x="3257550" y="18288"/>
                </a:cubicBezTo>
                <a:cubicBezTo>
                  <a:pt x="3005417" y="4399"/>
                  <a:pt x="2789824" y="23493"/>
                  <a:pt x="2606040" y="18288"/>
                </a:cubicBezTo>
                <a:cubicBezTo>
                  <a:pt x="2422256" y="13084"/>
                  <a:pt x="2161816" y="17045"/>
                  <a:pt x="1889379" y="18288"/>
                </a:cubicBezTo>
                <a:cubicBezTo>
                  <a:pt x="1616942" y="19531"/>
                  <a:pt x="1456938" y="28545"/>
                  <a:pt x="1335595" y="18288"/>
                </a:cubicBezTo>
                <a:cubicBezTo>
                  <a:pt x="1214252" y="8031"/>
                  <a:pt x="876335" y="26295"/>
                  <a:pt x="684085" y="18288"/>
                </a:cubicBezTo>
                <a:cubicBezTo>
                  <a:pt x="491835" y="10282"/>
                  <a:pt x="213058" y="3432"/>
                  <a:pt x="0" y="18288"/>
                </a:cubicBezTo>
                <a:cubicBezTo>
                  <a:pt x="843" y="9577"/>
                  <a:pt x="371" y="6900"/>
                  <a:pt x="0" y="0"/>
                </a:cubicBezTo>
                <a:close/>
              </a:path>
            </a:pathLst>
          </a:custGeom>
          <a:solidFill>
            <a:schemeClr val="accent2"/>
          </a:solidFill>
          <a:ln w="41275" cap="rnd">
            <a:solidFill>
              <a:schemeClr val="accent2"/>
            </a:solidFill>
            <a:round/>
            <a:extLst>
              <a:ext uri="{C807C97D-BFC1-408E-A445-0C87EB9F89A2}">
                <ask:lineSketchStyleProps xmlns:ask="http://schemas.microsoft.com/office/drawing/2018/sketchyshapes" sd="1219033472">
                  <a:prstGeom prst="rect">
                    <a:avLst/>
                  </a:prstGeom>
                  <ask:type>
                    <ask:lineSketchFreehand/>
                  </ask:type>
                </ask:lineSketchStyleProps>
              </a:ext>
            </a:extLst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54731" y="2170800"/>
            <a:ext cx="7496890" cy="4254730"/>
          </a:xfrm>
        </p:spPr>
        <p:txBody>
          <a:bodyPr>
            <a:normAutofit/>
          </a:bodyPr>
          <a:lstStyle/>
          <a:p>
            <a:r>
              <a:rPr lang="pl-PL" sz="1800" dirty="0"/>
              <a:t>&gt; przystosowanie infrastruktury w tym:</a:t>
            </a:r>
          </a:p>
          <a:p>
            <a:r>
              <a:rPr lang="pl-PL" sz="1800" dirty="0"/>
              <a:t>-  dostosowanie obiektów kultury i świetlic wiejskich do usług dla społeczności lokalnej</a:t>
            </a:r>
          </a:p>
          <a:p>
            <a:r>
              <a:rPr lang="pl-PL" sz="1800" dirty="0"/>
              <a:t>- renowacja małej infrastruktury zabytków dziedzictwa kulturowego</a:t>
            </a:r>
          </a:p>
          <a:p>
            <a:r>
              <a:rPr lang="pl-PL" sz="1800" dirty="0"/>
              <a:t>- wsparcie dla infrastruktury turystycznej, placów zabaw, boisk sportowych, znakowanie szlaków turystycznych</a:t>
            </a:r>
          </a:p>
          <a:p>
            <a:r>
              <a:rPr lang="pl-PL" sz="1800" dirty="0"/>
              <a:t>- wsparcie dla lokalnej sieci dróg pieszo- rowerowych </a:t>
            </a:r>
          </a:p>
          <a:p>
            <a:endParaRPr lang="pl-PL" sz="1900" dirty="0"/>
          </a:p>
        </p:txBody>
      </p:sp>
      <p:sp>
        <p:nvSpPr>
          <p:cNvPr id="2050" name="AutoShape 2" descr="Znalezione obrazy dla zapytania ciekawe cliparty">
            <a:hlinkClick r:id="rId2"/>
          </p:cNvPr>
          <p:cNvSpPr>
            <a:spLocks noChangeAspect="1" noChangeArrowheads="1"/>
          </p:cNvSpPr>
          <p:nvPr/>
        </p:nvSpPr>
        <p:spPr bwMode="auto">
          <a:xfrm>
            <a:off x="63500" y="-479425"/>
            <a:ext cx="1009650" cy="1009650"/>
          </a:xfrm>
          <a:prstGeom prst="rect">
            <a:avLst/>
          </a:prstGeom>
          <a:noFill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A24DB838-7837-C448-66A7-32D3DD2B3BC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4ADC35BB-7771-05B3-4DF6-52E8130ADE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229200"/>
            <a:ext cx="5760720" cy="65976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200" dirty="0">
                <a:solidFill>
                  <a:srgbClr val="FF0000"/>
                </a:solidFill>
              </a:rPr>
              <a:t>           Założenia Lokalnej Strategii Rozwoju LGD KOLD na lata 2023-2027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Przedsiębiorczość w tym : </a:t>
            </a:r>
          </a:p>
          <a:p>
            <a:r>
              <a:rPr lang="pl-PL" sz="2400" dirty="0"/>
              <a:t>- podejmowanie działalności gospodarczej</a:t>
            </a:r>
          </a:p>
          <a:p>
            <a:r>
              <a:rPr lang="pl-PL" sz="2400" dirty="0"/>
              <a:t>- rozwój działalności gospodarczej</a:t>
            </a:r>
          </a:p>
          <a:p>
            <a:r>
              <a:rPr lang="pl-PL" sz="2400" dirty="0"/>
              <a:t>(przetwórstwo lokalne, turystyka, rekreacja, rehabilitacja, zdrowie, nowe technologie, promocja regionu, punkty informacyjne)</a:t>
            </a:r>
          </a:p>
          <a:p>
            <a:r>
              <a:rPr lang="pl-PL" sz="2400" dirty="0"/>
              <a:t>- tworzenie i </a:t>
            </a:r>
            <a:r>
              <a:rPr lang="pl-PL" sz="2400" b="1" dirty="0"/>
              <a:t>rozszerzenie agroturystyki </a:t>
            </a:r>
          </a:p>
          <a:p>
            <a:r>
              <a:rPr lang="pl-PL" sz="2400" dirty="0"/>
              <a:t>- tworzenie zagród edukacyjnych w tym przy gospodarstwach rolnych</a:t>
            </a:r>
          </a:p>
          <a:p>
            <a:endParaRPr lang="pl-PL" sz="2400" dirty="0"/>
          </a:p>
        </p:txBody>
      </p:sp>
      <p:pic>
        <p:nvPicPr>
          <p:cNvPr id="2050" name="Picture 2" descr="C:\Users\KOLD\AppData\Local\Microsoft\Windows\INetCache\IE\IR9PS8CU\Linux-Commandline-Monitoring-Tools[1]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43000" y="5072062"/>
            <a:ext cx="95414" cy="457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2" descr="kold logo lokalna grupa działania2">
            <a:extLst>
              <a:ext uri="{FF2B5EF4-FFF2-40B4-BE49-F238E27FC236}">
                <a16:creationId xmlns:a16="http://schemas.microsoft.com/office/drawing/2014/main" id="{B27A1824-5D0B-9262-1BD6-FB9CA0739A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49106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Obraz 4">
            <a:extLst>
              <a:ext uri="{FF2B5EF4-FFF2-40B4-BE49-F238E27FC236}">
                <a16:creationId xmlns:a16="http://schemas.microsoft.com/office/drawing/2014/main" id="{139FDD6A-81F2-4FEA-0775-F915C209146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dirty="0">
                <a:solidFill>
                  <a:srgbClr val="FF0000"/>
                </a:solidFill>
              </a:rPr>
              <a:t>        Założenia Lokalnej Strategii Rozwoju LGD KOLD na lata 2023-2027</a:t>
            </a:r>
            <a:endParaRPr lang="pl-PL" dirty="0"/>
          </a:p>
        </p:txBody>
      </p:sp>
      <p:sp>
        <p:nvSpPr>
          <p:cNvPr id="5" name="Symbol zastępczy zawartośc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l-PL" sz="2400" dirty="0"/>
              <a:t>&gt; projekty partnerskie w tym : </a:t>
            </a:r>
          </a:p>
          <a:p>
            <a:r>
              <a:rPr lang="pl-PL" sz="2400" dirty="0"/>
              <a:t>- na terenie LGD</a:t>
            </a:r>
          </a:p>
          <a:p>
            <a:r>
              <a:rPr lang="pl-PL" sz="2400" dirty="0"/>
              <a:t>- krajowe</a:t>
            </a:r>
          </a:p>
          <a:p>
            <a:r>
              <a:rPr lang="pl-PL" sz="2400" dirty="0"/>
              <a:t>- zagraniczne</a:t>
            </a:r>
          </a:p>
          <a:p>
            <a:r>
              <a:rPr lang="pl-PL" sz="2400" dirty="0"/>
              <a:t>&gt; projekty własne realizowane przez  LGD w tym :</a:t>
            </a:r>
          </a:p>
          <a:p>
            <a:r>
              <a:rPr lang="pl-PL" sz="2400" dirty="0"/>
              <a:t> - organizowanie spotkań z tradycji i zwyczajów lokalnych, turystycznych i sportowych oraz promocji zespołów artystycznych i KGW</a:t>
            </a:r>
          </a:p>
          <a:p>
            <a:endParaRPr lang="pl-PL" dirty="0"/>
          </a:p>
        </p:txBody>
      </p:sp>
      <p:pic>
        <p:nvPicPr>
          <p:cNvPr id="3" name="Obraz 2" descr="kold logo lokalna grupa działania2">
            <a:extLst>
              <a:ext uri="{FF2B5EF4-FFF2-40B4-BE49-F238E27FC236}">
                <a16:creationId xmlns:a16="http://schemas.microsoft.com/office/drawing/2014/main" id="{4E59F203-BAC6-C79F-BC34-2FD11AB8B2CA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3E19162A-BB33-E206-8647-431178DB2CA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5464654"/>
            <a:ext cx="5760720" cy="71230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pl-PL" sz="36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Budżet : 5 022 500 </a:t>
            </a:r>
            <a:r>
              <a:rPr lang="pl-PL" sz="3600" dirty="0">
                <a:solidFill>
                  <a:srgbClr val="FF0000"/>
                </a:solidFill>
                <a:effectLst/>
              </a:rPr>
              <a:t>€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827584" y="1526470"/>
            <a:ext cx="7886700" cy="4351338"/>
          </a:xfrm>
        </p:spPr>
        <p:txBody>
          <a:bodyPr>
            <a:normAutofit/>
          </a:bodyPr>
          <a:lstStyle/>
          <a:p>
            <a:r>
              <a:rPr lang="pl-PL" sz="2400" dirty="0"/>
              <a:t>- projekty  z  PS WPR    - realizacja projektów z  Europejskiego Funduszu  Rolnego na Rzecz Rozwoju Obszarów Wiejskich         </a:t>
            </a:r>
            <a:r>
              <a:rPr lang="pl-PL" sz="2400" b="1" dirty="0"/>
              <a:t>3 065 500 </a:t>
            </a:r>
            <a:r>
              <a:rPr lang="pl-PL" sz="2400" b="1" dirty="0">
                <a:effectLst/>
              </a:rPr>
              <a:t>€ </a:t>
            </a:r>
          </a:p>
          <a:p>
            <a:r>
              <a:rPr lang="pl-PL" sz="2400" dirty="0"/>
              <a:t>- Projekty  z EFRR      - realizacja projektów z Europejskiego Funduszu Rozwoju Regionalnego                                                                      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  784 000 </a:t>
            </a:r>
            <a:r>
              <a:rPr lang="pl-PL" sz="2400" dirty="0">
                <a:effectLst/>
              </a:rPr>
              <a:t>€ </a:t>
            </a:r>
          </a:p>
          <a:p>
            <a:r>
              <a:rPr lang="pl-PL" sz="2400" dirty="0"/>
              <a:t>- projekty z EFS+      - realizacja projektów z Europejskiego Funduszu Społecznego                                                                                             </a:t>
            </a:r>
            <a:r>
              <a:rPr lang="pl-PL" sz="2400" b="1" dirty="0"/>
              <a:t>  </a:t>
            </a:r>
          </a:p>
          <a:p>
            <a:pPr marL="0" indent="0">
              <a:buNone/>
            </a:pPr>
            <a:r>
              <a:rPr lang="pl-PL" sz="2400" b="1" dirty="0"/>
              <a:t>                                                         1 176 000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r>
              <a:rPr lang="pl-PL" sz="2400" dirty="0"/>
              <a:t>W tym : Wdrażanie LSR                  </a:t>
            </a:r>
            <a:r>
              <a:rPr lang="pl-PL" sz="2400" b="1" dirty="0"/>
              <a:t>4 100 000 </a:t>
            </a:r>
            <a:r>
              <a:rPr lang="pl-PL" sz="2400" dirty="0">
                <a:effectLst/>
              </a:rPr>
              <a:t>€</a:t>
            </a:r>
          </a:p>
          <a:p>
            <a:r>
              <a:rPr lang="pl-PL" sz="2400" b="1" dirty="0"/>
              <a:t>                </a:t>
            </a:r>
            <a:r>
              <a:rPr lang="pl-PL" sz="2400" dirty="0"/>
              <a:t>Zarządzanie LSR                </a:t>
            </a:r>
            <a:r>
              <a:rPr lang="pl-PL" sz="2400" b="1" dirty="0"/>
              <a:t>922 500 </a:t>
            </a:r>
            <a:r>
              <a:rPr lang="pl-PL" sz="2400" dirty="0">
                <a:effectLst/>
              </a:rPr>
              <a:t>€</a:t>
            </a:r>
            <a:endParaRPr lang="pl-PL" sz="2400" dirty="0"/>
          </a:p>
          <a:p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8650" y="512941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FE2EA30F-0A1A-24D6-BABE-AFB3706EC276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solidFill>
                  <a:srgbClr val="FF0000"/>
                </a:solidFill>
              </a:rPr>
              <a:t>                            Warunki  aplikowania     </a:t>
            </a:r>
            <a:br>
              <a:rPr lang="pl-PL" dirty="0">
                <a:solidFill>
                  <a:srgbClr val="FF0000"/>
                </a:solidFill>
              </a:rPr>
            </a:br>
            <a:r>
              <a:rPr lang="pl-PL" dirty="0">
                <a:solidFill>
                  <a:srgbClr val="FF0000"/>
                </a:solidFill>
              </a:rPr>
              <a:t>               Rozwój gospodarstw agroturystycznych</a:t>
            </a:r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l-PL" dirty="0"/>
              <a:t>konkursy ogłaszane przez  LGD KOLD ( prasa, media społecznościowe, strony www)</a:t>
            </a:r>
          </a:p>
          <a:p>
            <a:r>
              <a:rPr lang="pl-PL" dirty="0"/>
              <a:t>- przed konkursami szkolenie i doradztwo</a:t>
            </a:r>
          </a:p>
          <a:p>
            <a:r>
              <a:rPr lang="pl-PL" dirty="0"/>
              <a:t>- osoby fizyczne</a:t>
            </a:r>
          </a:p>
          <a:p>
            <a:r>
              <a:rPr lang="pl-PL" dirty="0"/>
              <a:t>- wnioski składane elektronicznie i ocena elektroniczna</a:t>
            </a:r>
          </a:p>
          <a:p>
            <a:r>
              <a:rPr lang="pl-PL" dirty="0"/>
              <a:t>- podmioty działające na obszarze LGD KOLD</a:t>
            </a:r>
          </a:p>
          <a:p>
            <a:r>
              <a:rPr lang="pl-PL" dirty="0"/>
              <a:t>- agroturystyka - 85% dofinansowania z PS WPR</a:t>
            </a:r>
          </a:p>
          <a:p>
            <a:r>
              <a:rPr lang="pl-PL" dirty="0"/>
              <a:t>- zaliczkowanie 50 % kosztów kwalifikowanych</a:t>
            </a:r>
          </a:p>
          <a:p>
            <a:r>
              <a:rPr lang="pl-PL" dirty="0"/>
              <a:t>- zwrot kosztów kwalifikowanych</a:t>
            </a:r>
          </a:p>
          <a:p>
            <a:pPr>
              <a:buFontTx/>
              <a:buChar char="-"/>
            </a:pPr>
            <a:endParaRPr lang="pl-PL" sz="2400" dirty="0"/>
          </a:p>
        </p:txBody>
      </p:sp>
      <p:pic>
        <p:nvPicPr>
          <p:cNvPr id="7" name="Obraz 2" descr="kold logo lokalna grupa działania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54393" y="494507"/>
            <a:ext cx="533400" cy="533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4" name="Obraz 3">
            <a:extLst>
              <a:ext uri="{FF2B5EF4-FFF2-40B4-BE49-F238E27FC236}">
                <a16:creationId xmlns:a16="http://schemas.microsoft.com/office/drawing/2014/main" id="{5E202074-6675-D49D-AC78-B4279C3B5E6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1640" y="6021289"/>
            <a:ext cx="5760720" cy="72008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Pakiet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603</TotalTime>
  <Words>682</Words>
  <Application>Microsoft Office PowerPoint</Application>
  <PresentationFormat>Pokaz na ekranie (4:3)</PresentationFormat>
  <Paragraphs>98</Paragraphs>
  <Slides>14</Slides>
  <Notes>0</Notes>
  <HiddenSlides>0</HiddenSlides>
  <MMClips>0</MMClips>
  <ScaleCrop>false</ScaleCrop>
  <HeadingPairs>
    <vt:vector size="8" baseType="variant">
      <vt:variant>
        <vt:lpstr>Używane czcionki</vt:lpstr>
      </vt:variant>
      <vt:variant>
        <vt:i4>5</vt:i4>
      </vt:variant>
      <vt:variant>
        <vt:lpstr>Motyw</vt:lpstr>
      </vt:variant>
      <vt:variant>
        <vt:i4>1</vt:i4>
      </vt:variant>
      <vt:variant>
        <vt:lpstr>Osadzone serwery OLE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21" baseType="lpstr">
      <vt:lpstr>Aptos</vt:lpstr>
      <vt:lpstr>Aptos Display</vt:lpstr>
      <vt:lpstr>Arial</vt:lpstr>
      <vt:lpstr>Calibri</vt:lpstr>
      <vt:lpstr>Times New Roman</vt:lpstr>
      <vt:lpstr>Motyw pakietu Office</vt:lpstr>
      <vt:lpstr>Document</vt:lpstr>
      <vt:lpstr>Agroturystyka</vt:lpstr>
      <vt:lpstr>                      Obszar LGD KOLD </vt:lpstr>
      <vt:lpstr>           Założenia Lokalnej Strategii Rozwoju LGD KOLD na lata 2023-2027</vt:lpstr>
      <vt:lpstr>         Założenia Lokalnej Strategii Rozwoju LGD KOLD na lata 2023-2027</vt:lpstr>
      <vt:lpstr>         Założenia Lokalnej Strategii Rozwoju LGD KOLD na lata 2023-2027</vt:lpstr>
      <vt:lpstr>           Założenia Lokalnej Strategii Rozwoju LGD KOLD na lata 2023-2027</vt:lpstr>
      <vt:lpstr>        Założenia Lokalnej Strategii Rozwoju LGD KOLD na lata 2023-2027</vt:lpstr>
      <vt:lpstr>                      Budżet : 5 022 500 €</vt:lpstr>
      <vt:lpstr>                            Warunki  aplikowania                     Rozwój gospodarstw agroturystycznych</vt:lpstr>
      <vt:lpstr>                     Konkursy PS WPR -działanie EFRROW Nabory wniosków</vt:lpstr>
      <vt:lpstr>                                    Grantobiorcy</vt:lpstr>
      <vt:lpstr>                      Formy </vt:lpstr>
      <vt:lpstr>                             Katalog kosztów</vt:lpstr>
      <vt:lpstr>                           Dziękujemy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Lokalna Grupa Działania  KOLD</dc:title>
  <dc:creator>Dell</dc:creator>
  <cp:lastModifiedBy>Lokalna Grupa Działania KOLD Lokalna Grupa Działania KOLD</cp:lastModifiedBy>
  <cp:revision>53</cp:revision>
  <cp:lastPrinted>2022-06-06T06:45:22Z</cp:lastPrinted>
  <dcterms:created xsi:type="dcterms:W3CDTF">2016-05-09T18:19:58Z</dcterms:created>
  <dcterms:modified xsi:type="dcterms:W3CDTF">2025-03-25T08:33:53Z</dcterms:modified>
</cp:coreProperties>
</file>